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728" r:id="rId5"/>
    <p:sldId id="729" r:id="rId6"/>
    <p:sldId id="260" r:id="rId7"/>
    <p:sldId id="293" r:id="rId8"/>
    <p:sldId id="291" r:id="rId9"/>
    <p:sldId id="294" r:id="rId10"/>
    <p:sldId id="283" r:id="rId11"/>
    <p:sldId id="295" r:id="rId12"/>
    <p:sldId id="287" r:id="rId13"/>
    <p:sldId id="259" r:id="rId14"/>
    <p:sldId id="258" r:id="rId15"/>
    <p:sldId id="262" r:id="rId16"/>
    <p:sldId id="727" r:id="rId17"/>
    <p:sldId id="726" r:id="rId1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6D6F4F-5C91-471C-AD0D-38FE70166102}" v="3" dt="2021-01-21T11:11:20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448" autoAdjust="0"/>
  </p:normalViewPr>
  <p:slideViewPr>
    <p:cSldViewPr snapToGrid="0">
      <p:cViewPr varScale="1">
        <p:scale>
          <a:sx n="51" d="100"/>
          <a:sy n="51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bault Geerardyn" userId="d89ae2c8-555d-4c70-9e4d-ae143a4c806f" providerId="ADAL" clId="{696C5269-83C0-4DAE-9CBF-ED323DF9881E}"/>
    <pc:docChg chg="custSel modSld">
      <pc:chgData name="Thibault Geerardyn" userId="d89ae2c8-555d-4c70-9e4d-ae143a4c806f" providerId="ADAL" clId="{696C5269-83C0-4DAE-9CBF-ED323DF9881E}" dt="2020-02-24T13:23:15.532" v="14" actId="20577"/>
      <pc:docMkLst>
        <pc:docMk/>
      </pc:docMkLst>
      <pc:sldChg chg="modSp mod">
        <pc:chgData name="Thibault Geerardyn" userId="d89ae2c8-555d-4c70-9e4d-ae143a4c806f" providerId="ADAL" clId="{696C5269-83C0-4DAE-9CBF-ED323DF9881E}" dt="2020-02-24T13:23:15.532" v="14" actId="20577"/>
        <pc:sldMkLst>
          <pc:docMk/>
          <pc:sldMk cId="786259102" sldId="258"/>
        </pc:sldMkLst>
        <pc:spChg chg="mod">
          <ac:chgData name="Thibault Geerardyn" userId="d89ae2c8-555d-4c70-9e4d-ae143a4c806f" providerId="ADAL" clId="{696C5269-83C0-4DAE-9CBF-ED323DF9881E}" dt="2020-02-24T13:23:15.532" v="14" actId="20577"/>
          <ac:spMkLst>
            <pc:docMk/>
            <pc:sldMk cId="786259102" sldId="258"/>
            <ac:spMk id="24" creationId="{BE24182E-F4D6-416A-8ECA-21DFB7994A4D}"/>
          </ac:spMkLst>
        </pc:spChg>
      </pc:sldChg>
      <pc:sldChg chg="delSp modSp mod">
        <pc:chgData name="Thibault Geerardyn" userId="d89ae2c8-555d-4c70-9e4d-ae143a4c806f" providerId="ADAL" clId="{696C5269-83C0-4DAE-9CBF-ED323DF9881E}" dt="2020-02-24T13:18:01.138" v="3" actId="1076"/>
        <pc:sldMkLst>
          <pc:docMk/>
          <pc:sldMk cId="1963062316" sldId="287"/>
        </pc:sldMkLst>
        <pc:picChg chg="mod">
          <ac:chgData name="Thibault Geerardyn" userId="d89ae2c8-555d-4c70-9e4d-ae143a4c806f" providerId="ADAL" clId="{696C5269-83C0-4DAE-9CBF-ED323DF9881E}" dt="2020-02-24T13:17:58.195" v="1" actId="1076"/>
          <ac:picMkLst>
            <pc:docMk/>
            <pc:sldMk cId="1963062316" sldId="287"/>
            <ac:picMk id="6" creationId="{4BFD796F-876F-4D80-91C3-397FB476FD9D}"/>
          </ac:picMkLst>
        </pc:picChg>
        <pc:picChg chg="mod">
          <ac:chgData name="Thibault Geerardyn" userId="d89ae2c8-555d-4c70-9e4d-ae143a4c806f" providerId="ADAL" clId="{696C5269-83C0-4DAE-9CBF-ED323DF9881E}" dt="2020-02-24T13:17:59.423" v="2" actId="1076"/>
          <ac:picMkLst>
            <pc:docMk/>
            <pc:sldMk cId="1963062316" sldId="287"/>
            <ac:picMk id="7" creationId="{735E86F6-58F3-494C-A088-0B7B8E726054}"/>
          </ac:picMkLst>
        </pc:picChg>
        <pc:picChg chg="del">
          <ac:chgData name="Thibault Geerardyn" userId="d89ae2c8-555d-4c70-9e4d-ae143a4c806f" providerId="ADAL" clId="{696C5269-83C0-4DAE-9CBF-ED323DF9881E}" dt="2020-02-24T13:17:55.627" v="0" actId="478"/>
          <ac:picMkLst>
            <pc:docMk/>
            <pc:sldMk cId="1963062316" sldId="287"/>
            <ac:picMk id="9" creationId="{284FE743-2819-4A53-88BA-FD2554DBB434}"/>
          </ac:picMkLst>
        </pc:picChg>
        <pc:picChg chg="mod">
          <ac:chgData name="Thibault Geerardyn" userId="d89ae2c8-555d-4c70-9e4d-ae143a4c806f" providerId="ADAL" clId="{696C5269-83C0-4DAE-9CBF-ED323DF9881E}" dt="2020-02-24T13:18:01.138" v="3" actId="1076"/>
          <ac:picMkLst>
            <pc:docMk/>
            <pc:sldMk cId="1963062316" sldId="287"/>
            <ac:picMk id="13" creationId="{A4845566-64B7-4C0B-8697-72C46FED1EE1}"/>
          </ac:picMkLst>
        </pc:picChg>
      </pc:sldChg>
    </pc:docChg>
  </pc:docChgLst>
  <pc:docChgLst>
    <pc:chgData name="Liesbeth Van Meulder" userId="1f97e806-2d77-4fc2-87cf-f2d272eeb211" providerId="ADAL" clId="{FC6D6F4F-5C91-471C-AD0D-38FE70166102}"/>
    <pc:docChg chg="addSld modSld sldOrd">
      <pc:chgData name="Liesbeth Van Meulder" userId="1f97e806-2d77-4fc2-87cf-f2d272eeb211" providerId="ADAL" clId="{FC6D6F4F-5C91-471C-AD0D-38FE70166102}" dt="2021-01-21T11:11:22.313" v="2"/>
      <pc:docMkLst>
        <pc:docMk/>
      </pc:docMkLst>
      <pc:sldChg chg="add ord">
        <pc:chgData name="Liesbeth Van Meulder" userId="1f97e806-2d77-4fc2-87cf-f2d272eeb211" providerId="ADAL" clId="{FC6D6F4F-5C91-471C-AD0D-38FE70166102}" dt="2021-01-21T11:11:22.313" v="2"/>
        <pc:sldMkLst>
          <pc:docMk/>
          <pc:sldMk cId="3249953516" sldId="260"/>
        </pc:sldMkLst>
      </pc:sldChg>
      <pc:sldChg chg="add ord">
        <pc:chgData name="Liesbeth Van Meulder" userId="1f97e806-2d77-4fc2-87cf-f2d272eeb211" providerId="ADAL" clId="{FC6D6F4F-5C91-471C-AD0D-38FE70166102}" dt="2021-01-21T11:11:22.313" v="2"/>
        <pc:sldMkLst>
          <pc:docMk/>
          <pc:sldMk cId="2297521973" sldId="728"/>
        </pc:sldMkLst>
      </pc:sldChg>
      <pc:sldChg chg="add ord">
        <pc:chgData name="Liesbeth Van Meulder" userId="1f97e806-2d77-4fc2-87cf-f2d272eeb211" providerId="ADAL" clId="{FC6D6F4F-5C91-471C-AD0D-38FE70166102}" dt="2021-01-21T11:11:22.313" v="2"/>
        <pc:sldMkLst>
          <pc:docMk/>
          <pc:sldMk cId="1946154442" sldId="7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5F2EE-A66F-45F8-8912-7231A0342D37}" type="datetimeFigureOut">
              <a:rPr lang="nl-BE" smtClean="0"/>
              <a:t>21/01/2021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6F719-CD68-4E05-9DBF-FC20644AEFD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8258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mwvl.be/news/hoogste-overlevingsgraad-nieuwe-ondernemingen-west-vlaanderen" TargetMode="External"/><Relationship Id="rId7" Type="http://schemas.openxmlformats.org/officeDocument/2006/relationships/hyperlink" Target="file:///C:/Users/ThibaultGeerardyn/Downloads/gem-2014-report-belgium-flanders-holvoet-et-al-1464269242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demorgen.be/nieuws/wanneer-ondernemen-hip-wordt-steeds-meer-studenten-starten-eigen-zaak~bb439140/" TargetMode="External"/><Relationship Id="rId5" Type="http://schemas.openxmlformats.org/officeDocument/2006/relationships/hyperlink" Target="https://www.liantis.be/nl/nieuws/startende-vijftig-plussers-houden-vol" TargetMode="External"/><Relationship Id="rId4" Type="http://schemas.openxmlformats.org/officeDocument/2006/relationships/hyperlink" Target="https://www.ewi-vlaanderen.be/sites/default/files/bestanden/Actieplan%20ondernemerschap.pdf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84DC5-498F-5340-BEB4-1ECAE0BF27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1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84DC5-498F-5340-BEB4-1ECAE0BF27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95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5FD02-F685-4924-BC4C-B52D540B505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96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http://www.pomwvl.be/news/hoogste-overlevingsgraad-nieuwe-ondernemingen-west-vlaanderen</a:t>
            </a:r>
            <a:endParaRPr lang="nl-BE" dirty="0"/>
          </a:p>
          <a:p>
            <a:r>
              <a:rPr lang="nl-BE" dirty="0">
                <a:hlinkClick r:id="rId4"/>
              </a:rPr>
              <a:t>https://www.ewi-vlaanderen.be/sites/default/files/bestanden/Actieplan%20ondernemerschap.pdf</a:t>
            </a:r>
            <a:endParaRPr lang="nl-BE" dirty="0"/>
          </a:p>
          <a:p>
            <a:r>
              <a:rPr lang="nl-BE" dirty="0">
                <a:hlinkClick r:id="rId5"/>
              </a:rPr>
              <a:t>https://www.liantis.be/nl/nieuws/startende-vijftig-plussers-houden-vol</a:t>
            </a:r>
            <a:endParaRPr lang="nl-BE" dirty="0"/>
          </a:p>
          <a:p>
            <a:r>
              <a:rPr lang="nl-BE" dirty="0">
                <a:hlinkClick r:id="rId6"/>
              </a:rPr>
              <a:t>https://www.demorgen.be/nieuws/wanneer-ondernemen-hip-wordt-steeds-meer-studenten-starten-eigen-zaak~bb439140/</a:t>
            </a:r>
            <a:endParaRPr lang="nl-BE" dirty="0"/>
          </a:p>
          <a:p>
            <a:r>
              <a:rPr lang="nl-BE" dirty="0">
                <a:hlinkClick r:id="rId7"/>
              </a:rPr>
              <a:t>file:///C:/Users/ThibaultGeerardyn/Downloads/gem-2014-report-belgium-flanders-holvoet-et-al-1464269242.pdf</a:t>
            </a: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130BB-FC5B-4959-8929-D30ECD68C736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4336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Rol van de ondernemers als aanjagers van een duurzaam voedselsysteem!!!</a:t>
            </a:r>
          </a:p>
          <a:p>
            <a:r>
              <a:rPr lang="nl-BE" dirty="0"/>
              <a:t>Pioniers van de transitie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130BB-FC5B-4959-8929-D30ECD68C736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2608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5FD02-F685-4924-BC4C-B52D540B505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7392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259BC-4CF1-481C-843F-C944AD780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72E5B0-505B-4EE0-B783-41FF3FE22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DB853B-F37E-423A-909F-D64F7894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3600-B529-4FDE-92D6-27E7DD7893BC}" type="datetimeFigureOut">
              <a:rPr lang="nl-BE" smtClean="0"/>
              <a:t>21/01/2021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86ADA3-F316-4C3B-A69B-312979D6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2F02C4-B1BC-4F30-AA6D-BE38A348A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FDEE-7840-4FC2-A7FA-94F9B211E1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7963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CEA83-F7DC-4D6A-8231-8768B2C01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B98E96E-BD1D-4F44-883E-CC9BCD29C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A7AE32-D654-43B6-9323-A7940F64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3600-B529-4FDE-92D6-27E7DD7893BC}" type="datetimeFigureOut">
              <a:rPr lang="nl-BE" smtClean="0"/>
              <a:t>21/01/2021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EF195B-0EBA-425E-95E5-E5207D77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EE1934-FA9E-48CB-A25F-3676BAF3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FDEE-7840-4FC2-A7FA-94F9B211E1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4810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70230B1-AE85-4ABD-AE7D-FFAAD2FC4D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CB30040-CD41-4250-96A0-23944991A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E967F2-EA6F-4214-B8A3-1F9BDEAA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3600-B529-4FDE-92D6-27E7DD7893BC}" type="datetimeFigureOut">
              <a:rPr lang="nl-BE" smtClean="0"/>
              <a:t>21/01/2021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04E9FF-1140-4DAE-8386-3C761D8B1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36A471-3733-47DC-AD11-306539A4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FDEE-7840-4FC2-A7FA-94F9B211E1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7268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402933"/>
            <a:ext cx="5038499" cy="697627"/>
          </a:xfrm>
          <a:noFill/>
        </p:spPr>
        <p:txBody>
          <a:bodyPr>
            <a:spAutoFit/>
          </a:bodyPr>
          <a:lstStyle>
            <a:lvl1pPr>
              <a:defRPr baseline="0">
                <a:solidFill>
                  <a:srgbClr val="B5BD00"/>
                </a:solidFill>
              </a:defRPr>
            </a:lvl1pPr>
          </a:lstStyle>
          <a:p>
            <a:r>
              <a:rPr lang="nl-BE"/>
              <a:t>Click to edit content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103119"/>
            <a:ext cx="8534400" cy="587506"/>
          </a:xfrm>
          <a:solidFill>
            <a:srgbClr val="B5BD00">
              <a:alpha val="90000"/>
            </a:srgbClr>
          </a:solidFill>
        </p:spPr>
        <p:txBody>
          <a:bodyPr lIns="360000" tIns="108000" bIns="108000" anchor="t" anchorCtr="0">
            <a:sp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Voeg een ondertitel toe</a:t>
            </a:r>
          </a:p>
        </p:txBody>
      </p:sp>
    </p:spTree>
    <p:extLst>
      <p:ext uri="{BB962C8B-B14F-4D97-AF65-F5344CB8AC3E}">
        <p14:creationId xmlns:p14="http://schemas.microsoft.com/office/powerpoint/2010/main" val="2972081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1999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achtergrondfoto</a:t>
            </a:r>
            <a:r>
              <a:rPr lang="en-US"/>
              <a:t> toe.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1492615"/>
            <a:ext cx="6319436" cy="697627"/>
          </a:xfrm>
          <a:solidFill>
            <a:srgbClr val="B5BD00">
              <a:alpha val="90000"/>
            </a:srgbClr>
          </a:solidFill>
        </p:spPr>
        <p:txBody>
          <a:bodyPr>
            <a:spAutoFit/>
          </a:bodyPr>
          <a:lstStyle>
            <a:lvl1pPr>
              <a:defRPr baseline="0"/>
            </a:lvl1pPr>
          </a:lstStyle>
          <a:p>
            <a:r>
              <a:rPr lang="nl-BE"/>
              <a:t>Click to edit content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2192800"/>
            <a:ext cx="8534400" cy="587506"/>
          </a:xfrm>
          <a:solidFill>
            <a:schemeClr val="bg1">
              <a:alpha val="90000"/>
            </a:schemeClr>
          </a:solidFill>
        </p:spPr>
        <p:txBody>
          <a:bodyPr lIns="360000" tIns="108000" bIns="108000" anchor="t" anchorCtr="0">
            <a:sp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Voeg een ondertitel toe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2222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9CD32-7C76-4598-AE52-5EBFC817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E477A3-BADD-4A6B-AE3C-44ADF082D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9C3407-634E-487F-BF4F-474B6B78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3600-B529-4FDE-92D6-27E7DD7893BC}" type="datetimeFigureOut">
              <a:rPr lang="nl-BE" smtClean="0"/>
              <a:t>21/01/2021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C61334-3DF7-4D43-BE05-0BA31353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D403A3-D4C6-40A3-9F65-B1872CD70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FDEE-7840-4FC2-A7FA-94F9B211E1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180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04B6C5-3D81-4941-BDCB-48964E751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B7BEEF-26C1-4B40-A2C5-FC8A6BD93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EDE4EE-43BD-4EE5-A1EE-B95B1AF8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3600-B529-4FDE-92D6-27E7DD7893BC}" type="datetimeFigureOut">
              <a:rPr lang="nl-BE" smtClean="0"/>
              <a:t>21/01/2021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1FFBA2-6678-405A-8218-C1FD5F3CC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D6B747-6703-4C74-8469-62A954084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FDEE-7840-4FC2-A7FA-94F9B211E1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662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820C9C-D2C3-4256-AC9C-7E9D087A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05639E-FBAB-41BE-8BAD-A3DFD6873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89AA201-3104-4A88-A2C8-3EBB5C001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32476D2-B5B9-49A8-8BD2-D333EB30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3600-B529-4FDE-92D6-27E7DD7893BC}" type="datetimeFigureOut">
              <a:rPr lang="nl-BE" smtClean="0"/>
              <a:t>21/01/2021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C614818-F044-4099-8CD6-1890054B6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C84C6B-B0B2-4BFB-892E-4519B4905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FDEE-7840-4FC2-A7FA-94F9B211E1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990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AD9E7D-D61A-480E-9E53-E1976A737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D008E5-3C57-4376-8FB2-C1EBB0E15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869A02-A211-4E53-8EF4-37A78A3F8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9249F1D-6706-440C-8036-98D97E2F6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4E6746-DE30-4EA3-939B-0DB04D8D5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592B20C-6BCC-4A81-A8F6-BBC36431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3600-B529-4FDE-92D6-27E7DD7893BC}" type="datetimeFigureOut">
              <a:rPr lang="nl-BE" smtClean="0"/>
              <a:t>21/01/2021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280732B-31CD-4F61-B5A5-64CB6346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EA9B67A-DEA2-4DFE-ACD0-3965F0E4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FDEE-7840-4FC2-A7FA-94F9B211E1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870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3665E1-BF2E-4A00-86AA-C8D8544CA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4D4167A-CCD8-45F4-B93C-7AB54AB72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3600-B529-4FDE-92D6-27E7DD7893BC}" type="datetimeFigureOut">
              <a:rPr lang="nl-BE" smtClean="0"/>
              <a:t>21/01/2021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8D54C73-237F-44B6-B331-2F94650C9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733C1A7-FBF0-482C-AD82-1A0F6DA3A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FDEE-7840-4FC2-A7FA-94F9B211E1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581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B686E7F-907E-4300-BC46-C6108910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3600-B529-4FDE-92D6-27E7DD7893BC}" type="datetimeFigureOut">
              <a:rPr lang="nl-BE" smtClean="0"/>
              <a:t>21/01/2021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D743907-F0EC-4378-BF94-3FDC0319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789AEF6-696E-4D01-9E23-F64D1654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FDEE-7840-4FC2-A7FA-94F9B211E1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211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ABA98-5712-4FFD-BFDB-28FC5D661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070891-1089-47B8-854D-05DE3F6CE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745214-FC17-462A-AAE4-8C62D9356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FE4A8F-2C38-4E4B-BAA4-3B07A580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3600-B529-4FDE-92D6-27E7DD7893BC}" type="datetimeFigureOut">
              <a:rPr lang="nl-BE" smtClean="0"/>
              <a:t>21/01/2021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8704C57-543D-4E56-B186-2CD99003B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9F3473-748B-4B59-AD38-1A3B9EC04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FDEE-7840-4FC2-A7FA-94F9B211E1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1629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0D495-213A-442B-B550-1EACA175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EF286C0-1165-4949-8E46-4D291E104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C7D7396-BD2E-4DDA-9CE0-3DA37B63F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53B899-143A-4060-B32C-D68379A23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3600-B529-4FDE-92D6-27E7DD7893BC}" type="datetimeFigureOut">
              <a:rPr lang="nl-BE" smtClean="0"/>
              <a:t>21/01/2021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ED284D-4992-4274-BD9E-8D90A151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E756B43-B1C4-47D0-A88F-590C1CA8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DFDEE-7840-4FC2-A7FA-94F9B211E1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122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2BE887B-2B88-4AD4-A586-B68D7B74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7F5437-C378-4C94-91C1-3BAC0C940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EF0901-9392-4D20-8CB9-BD2515F63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D3600-B529-4FDE-92D6-27E7DD7893BC}" type="datetimeFigureOut">
              <a:rPr lang="nl-BE" smtClean="0"/>
              <a:t>21/01/2021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6D3465-A265-4381-9D4A-FE1C15325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C849B3-5911-4003-8705-B12B0E044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DFDEE-7840-4FC2-A7FA-94F9B211E1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907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8.png"/><Relationship Id="rId4" Type="http://schemas.openxmlformats.org/officeDocument/2006/relationships/image" Target="../media/image13.jp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A43EEC-3241-4A52-BC5A-A13918911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47552" y="-1264683"/>
            <a:ext cx="15000440" cy="964314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B1D8684-3D9D-4E4A-B485-5E75E772ECE8}"/>
              </a:ext>
            </a:extLst>
          </p:cNvPr>
          <p:cNvSpPr txBox="1">
            <a:spLocks/>
          </p:cNvSpPr>
          <p:nvPr/>
        </p:nvSpPr>
        <p:spPr>
          <a:xfrm>
            <a:off x="0" y="2877967"/>
            <a:ext cx="9590048" cy="70124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wrap="square" lIns="480000" tIns="144000" rIns="121920" bIns="144000" rtlCol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99352C"/>
              </a:buClr>
              <a:buFont typeface="Arial"/>
              <a:buNone/>
              <a:defRPr sz="2000" kern="1200"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99352C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99352C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99352C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99352C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TZ" sz="266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D6B76-4564-4364-8E18-95745BFFE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942326"/>
            <a:ext cx="8614611" cy="572529"/>
          </a:xfrm>
        </p:spPr>
        <p:txBody>
          <a:bodyPr/>
          <a:lstStyle/>
          <a:p>
            <a:r>
              <a:rPr lang="en-GB" sz="3467" b="1" dirty="0">
                <a:solidFill>
                  <a:schemeClr val="tx2">
                    <a:lumMod val="75000"/>
                  </a:schemeClr>
                </a:solidFill>
                <a:latin typeface="Trebuchet MS"/>
              </a:rPr>
              <a:t>   Rikolto</a:t>
            </a:r>
            <a:endParaRPr lang="en-US" sz="3467" b="1" dirty="0">
              <a:solidFill>
                <a:schemeClr val="tx2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CAC2A-5431-4511-A81F-C50EE85F6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556885"/>
            <a:ext cx="9583049" cy="587506"/>
          </a:xfrm>
        </p:spPr>
        <p:txBody>
          <a:bodyPr/>
          <a:lstStyle/>
          <a:p>
            <a:r>
              <a:rPr lang="en-US" b="1" dirty="0">
                <a:latin typeface="Trebuchet MS"/>
              </a:rPr>
              <a:t> </a:t>
            </a:r>
            <a:r>
              <a:rPr lang="en-US" b="1" dirty="0" err="1">
                <a:latin typeface="Trebuchet MS"/>
              </a:rPr>
              <a:t>Gezonde</a:t>
            </a:r>
            <a:r>
              <a:rPr lang="en-US" b="1" dirty="0">
                <a:latin typeface="Trebuchet MS"/>
              </a:rPr>
              <a:t> en </a:t>
            </a:r>
            <a:r>
              <a:rPr lang="en-US" b="1" dirty="0" err="1">
                <a:latin typeface="Trebuchet MS"/>
              </a:rPr>
              <a:t>duurzame</a:t>
            </a:r>
            <a:r>
              <a:rPr lang="en-US" b="1" dirty="0">
                <a:latin typeface="Trebuchet MS"/>
              </a:rPr>
              <a:t> </a:t>
            </a:r>
            <a:r>
              <a:rPr lang="en-US" b="1" dirty="0" err="1">
                <a:latin typeface="Trebuchet MS"/>
              </a:rPr>
              <a:t>voeding</a:t>
            </a:r>
            <a:r>
              <a:rPr lang="en-US" b="1" dirty="0">
                <a:latin typeface="Trebuchet MS"/>
              </a:rPr>
              <a:t> </a:t>
            </a:r>
            <a:r>
              <a:rPr lang="en-US" b="1" dirty="0" err="1">
                <a:latin typeface="Trebuchet MS"/>
              </a:rPr>
              <a:t>voor</a:t>
            </a:r>
            <a:r>
              <a:rPr lang="en-US" b="1" dirty="0">
                <a:latin typeface="Trebuchet MS"/>
              </a:rPr>
              <a:t> </a:t>
            </a:r>
            <a:r>
              <a:rPr lang="en-US" b="1" dirty="0" err="1">
                <a:latin typeface="Trebuchet MS"/>
              </a:rPr>
              <a:t>iedereen</a:t>
            </a:r>
            <a:endParaRPr lang="en-US" b="1" dirty="0">
              <a:latin typeface="Trebuchet M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1D8684-3D9D-4E4A-B485-5E75E772ECE8}"/>
              </a:ext>
            </a:extLst>
          </p:cNvPr>
          <p:cNvSpPr txBox="1">
            <a:spLocks/>
          </p:cNvSpPr>
          <p:nvPr/>
        </p:nvSpPr>
        <p:spPr>
          <a:xfrm>
            <a:off x="-6998" y="4146926"/>
            <a:ext cx="4396117" cy="59858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wrap="square" lIns="480000" tIns="144000" rIns="121920" bIns="144000" rtlCol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99352C"/>
              </a:buClr>
              <a:buFont typeface="Arial"/>
              <a:buNone/>
              <a:defRPr sz="2000" kern="1200"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99352C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99352C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99352C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99352C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tx1"/>
                </a:solidFill>
              </a:rPr>
              <a:t>30/7/2019 – Stad Leuven</a:t>
            </a:r>
            <a:endParaRPr lang="en-T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21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6D5A6947-5C33-4651-AC54-4CE8E149E1A6}"/>
              </a:ext>
            </a:extLst>
          </p:cNvPr>
          <p:cNvSpPr txBox="1"/>
          <p:nvPr/>
        </p:nvSpPr>
        <p:spPr>
          <a:xfrm>
            <a:off x="452864" y="1522327"/>
            <a:ext cx="112862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Generation Food is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een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(pre)incubator:</a:t>
            </a:r>
            <a:b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	We </a:t>
            </a:r>
            <a:r>
              <a:rPr lang="en-GB" sz="2800" b="1" dirty="0" err="1">
                <a:highlight>
                  <a:srgbClr val="BADA55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inspireren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potentiële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ondernemers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om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werk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te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maken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	van het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voedsel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voor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toekomst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endParaRPr lang="en-GB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	We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organiseren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800" b="1" dirty="0" err="1">
                <a:highlight>
                  <a:srgbClr val="BADA55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innovatie</a:t>
            </a:r>
            <a:r>
              <a:rPr lang="en-GB" sz="2800" b="1" dirty="0">
                <a:highlight>
                  <a:srgbClr val="BADA55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800" b="1" dirty="0" err="1">
                <a:highlight>
                  <a:srgbClr val="BADA55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trajecten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om (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potentiële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) 	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ondernemers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te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activeren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en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uit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te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rusten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met de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nodige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	skills, attitudes en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connecties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om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succesvolle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ondernemingen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	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uit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te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bouwen</a:t>
            </a:r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  <a:p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endParaRPr lang="en-GB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Gelijkbenige driehoek 4">
            <a:extLst>
              <a:ext uri="{FF2B5EF4-FFF2-40B4-BE49-F238E27FC236}">
                <a16:creationId xmlns:a16="http://schemas.microsoft.com/office/drawing/2014/main" id="{D953D57D-8AEB-4EBB-B25B-9E3B510E7712}"/>
              </a:ext>
            </a:extLst>
          </p:cNvPr>
          <p:cNvSpPr/>
          <p:nvPr/>
        </p:nvSpPr>
        <p:spPr>
          <a:xfrm rot="5400000">
            <a:off x="701037" y="2472474"/>
            <a:ext cx="257175" cy="295275"/>
          </a:xfrm>
          <a:prstGeom prst="triangle">
            <a:avLst/>
          </a:prstGeom>
          <a:solidFill>
            <a:srgbClr val="BADA55"/>
          </a:solidFill>
          <a:ln>
            <a:solidFill>
              <a:srgbClr val="BAD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C479829A-CD28-44BC-A08A-867B7252F42D}"/>
              </a:ext>
            </a:extLst>
          </p:cNvPr>
          <p:cNvSpPr/>
          <p:nvPr/>
        </p:nvSpPr>
        <p:spPr>
          <a:xfrm rot="5400000">
            <a:off x="701037" y="3698846"/>
            <a:ext cx="257175" cy="295275"/>
          </a:xfrm>
          <a:prstGeom prst="triangle">
            <a:avLst/>
          </a:prstGeom>
          <a:solidFill>
            <a:srgbClr val="BADA55"/>
          </a:solidFill>
          <a:ln>
            <a:solidFill>
              <a:srgbClr val="BAD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Tijdelijke aanduiding voor inhoud 5" descr="Afbeelding met object, klok&#10;&#10;Automatisch gegenereerde beschrijving">
            <a:extLst>
              <a:ext uri="{FF2B5EF4-FFF2-40B4-BE49-F238E27FC236}">
                <a16:creationId xmlns:a16="http://schemas.microsoft.com/office/drawing/2014/main" id="{994D80CF-A21A-45D2-8F2C-C40532929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2180" r="2650" b="2591"/>
          <a:stretch/>
        </p:blipFill>
        <p:spPr>
          <a:xfrm>
            <a:off x="5571570" y="118680"/>
            <a:ext cx="1048859" cy="105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67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79B7973-8A70-482E-8185-754D522F6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499" y="241771"/>
            <a:ext cx="1917178" cy="1924435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82F82659-051A-458D-94A1-986E1329C132}"/>
              </a:ext>
            </a:extLst>
          </p:cNvPr>
          <p:cNvCxnSpPr>
            <a:cxnSpLocks/>
          </p:cNvCxnSpPr>
          <p:nvPr/>
        </p:nvCxnSpPr>
        <p:spPr>
          <a:xfrm>
            <a:off x="317452" y="4705350"/>
            <a:ext cx="11382375" cy="0"/>
          </a:xfrm>
          <a:prstGeom prst="line">
            <a:avLst/>
          </a:prstGeom>
          <a:ln w="69850">
            <a:solidFill>
              <a:srgbClr val="6F7CB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hoek 12">
            <a:extLst>
              <a:ext uri="{FF2B5EF4-FFF2-40B4-BE49-F238E27FC236}">
                <a16:creationId xmlns:a16="http://schemas.microsoft.com/office/drawing/2014/main" id="{CEA42BCF-7E33-48ED-BE16-95486C338E43}"/>
              </a:ext>
            </a:extLst>
          </p:cNvPr>
          <p:cNvSpPr/>
          <p:nvPr/>
        </p:nvSpPr>
        <p:spPr>
          <a:xfrm rot="5400000">
            <a:off x="6437224" y="1851742"/>
            <a:ext cx="601199" cy="3352980"/>
          </a:xfrm>
          <a:prstGeom prst="rect">
            <a:avLst/>
          </a:prstGeom>
          <a:noFill/>
          <a:ln>
            <a:solidFill>
              <a:srgbClr val="6F7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DCC354E1-0A1F-42B1-BAE3-4830C4E4C1AB}"/>
              </a:ext>
            </a:extLst>
          </p:cNvPr>
          <p:cNvSpPr/>
          <p:nvPr/>
        </p:nvSpPr>
        <p:spPr>
          <a:xfrm>
            <a:off x="1115277" y="3227630"/>
            <a:ext cx="3121606" cy="601200"/>
          </a:xfrm>
          <a:prstGeom prst="rect">
            <a:avLst/>
          </a:prstGeom>
          <a:noFill/>
          <a:ln>
            <a:solidFill>
              <a:srgbClr val="6F7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84733E4-4D2F-45F4-A37B-E0B5C196C558}"/>
              </a:ext>
            </a:extLst>
          </p:cNvPr>
          <p:cNvSpPr txBox="1"/>
          <p:nvPr/>
        </p:nvSpPr>
        <p:spPr>
          <a:xfrm>
            <a:off x="1176830" y="3174287"/>
            <a:ext cx="312160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dirty="0">
                <a:solidFill>
                  <a:srgbClr val="6F7CB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Hackathon</a:t>
            </a:r>
            <a:endParaRPr lang="nl-BE" sz="4000" dirty="0">
              <a:solidFill>
                <a:srgbClr val="6F7CB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D50C0B3-3596-4379-8B1C-F7996683AD51}"/>
              </a:ext>
            </a:extLst>
          </p:cNvPr>
          <p:cNvSpPr txBox="1"/>
          <p:nvPr/>
        </p:nvSpPr>
        <p:spPr>
          <a:xfrm>
            <a:off x="4938226" y="3197203"/>
            <a:ext cx="359919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dirty="0">
                <a:solidFill>
                  <a:srgbClr val="6F7CB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Masterclass</a:t>
            </a:r>
            <a:endParaRPr lang="nl-BE" sz="4000" dirty="0">
              <a:solidFill>
                <a:srgbClr val="6F7CB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37C80E5-E3D4-4C39-A175-8058ADD40C24}"/>
              </a:ext>
            </a:extLst>
          </p:cNvPr>
          <p:cNvSpPr txBox="1"/>
          <p:nvPr/>
        </p:nvSpPr>
        <p:spPr>
          <a:xfrm>
            <a:off x="505677" y="0"/>
            <a:ext cx="9895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b="1" dirty="0">
                <a:highlight>
                  <a:srgbClr val="BADA55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Hoe?</a:t>
            </a:r>
            <a:endParaRPr lang="nl-BE" sz="8000" b="1" dirty="0">
              <a:highlight>
                <a:srgbClr val="BADA55"/>
              </a:highligh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9EC08405-C695-4BED-976B-EA19F45F1A29}"/>
              </a:ext>
            </a:extLst>
          </p:cNvPr>
          <p:cNvCxnSpPr>
            <a:cxnSpLocks/>
          </p:cNvCxnSpPr>
          <p:nvPr/>
        </p:nvCxnSpPr>
        <p:spPr>
          <a:xfrm>
            <a:off x="253365" y="256162"/>
            <a:ext cx="0" cy="1007745"/>
          </a:xfrm>
          <a:prstGeom prst="line">
            <a:avLst/>
          </a:prstGeom>
          <a:ln w="190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vak 23">
            <a:extLst>
              <a:ext uri="{FF2B5EF4-FFF2-40B4-BE49-F238E27FC236}">
                <a16:creationId xmlns:a16="http://schemas.microsoft.com/office/drawing/2014/main" id="{BE24182E-F4D6-416A-8ECA-21DFB7994A4D}"/>
              </a:ext>
            </a:extLst>
          </p:cNvPr>
          <p:cNvSpPr txBox="1"/>
          <p:nvPr/>
        </p:nvSpPr>
        <p:spPr>
          <a:xfrm>
            <a:off x="505677" y="1392203"/>
            <a:ext cx="11562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Track: 	Een combinatie van evenementen,</a:t>
            </a:r>
          </a:p>
          <a:p>
            <a:r>
              <a:rPr lang="nl-NL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		van inspiratie tot getest concept.</a:t>
            </a:r>
            <a:endParaRPr lang="nl-BE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FB0C0A50-6EBE-4D8D-BCBF-47ED3FE9DDBA}"/>
              </a:ext>
            </a:extLst>
          </p:cNvPr>
          <p:cNvSpPr/>
          <p:nvPr/>
        </p:nvSpPr>
        <p:spPr>
          <a:xfrm rot="5400000">
            <a:off x="9825618" y="2511653"/>
            <a:ext cx="601199" cy="2033156"/>
          </a:xfrm>
          <a:prstGeom prst="rect">
            <a:avLst/>
          </a:prstGeom>
          <a:noFill/>
          <a:ln>
            <a:solidFill>
              <a:srgbClr val="6F7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28BC7A77-8D2A-4358-A481-E92DDA7147A6}"/>
              </a:ext>
            </a:extLst>
          </p:cNvPr>
          <p:cNvSpPr txBox="1"/>
          <p:nvPr/>
        </p:nvSpPr>
        <p:spPr>
          <a:xfrm>
            <a:off x="8352760" y="3222615"/>
            <a:ext cx="359919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dirty="0">
                <a:solidFill>
                  <a:srgbClr val="6F7CB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Test lab</a:t>
            </a:r>
            <a:endParaRPr lang="nl-BE" sz="4000" dirty="0">
              <a:solidFill>
                <a:srgbClr val="6F7CB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1249852F-C95F-4196-B8C7-86750DA20535}"/>
              </a:ext>
            </a:extLst>
          </p:cNvPr>
          <p:cNvCxnSpPr>
            <a:cxnSpLocks/>
          </p:cNvCxnSpPr>
          <p:nvPr/>
        </p:nvCxnSpPr>
        <p:spPr>
          <a:xfrm>
            <a:off x="1115277" y="3227630"/>
            <a:ext cx="0" cy="1477720"/>
          </a:xfrm>
          <a:prstGeom prst="line">
            <a:avLst/>
          </a:prstGeom>
          <a:ln w="34925">
            <a:solidFill>
              <a:srgbClr val="6F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982F7425-B5A4-4E96-A1E4-5FBDD725213A}"/>
              </a:ext>
            </a:extLst>
          </p:cNvPr>
          <p:cNvCxnSpPr>
            <a:cxnSpLocks/>
          </p:cNvCxnSpPr>
          <p:nvPr/>
        </p:nvCxnSpPr>
        <p:spPr>
          <a:xfrm>
            <a:off x="5061333" y="3227630"/>
            <a:ext cx="0" cy="1477720"/>
          </a:xfrm>
          <a:prstGeom prst="line">
            <a:avLst/>
          </a:prstGeom>
          <a:ln w="34925">
            <a:solidFill>
              <a:srgbClr val="6F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E12CD673-B668-4447-9352-E5BB81E14E1C}"/>
              </a:ext>
            </a:extLst>
          </p:cNvPr>
          <p:cNvCxnSpPr>
            <a:cxnSpLocks/>
          </p:cNvCxnSpPr>
          <p:nvPr/>
        </p:nvCxnSpPr>
        <p:spPr>
          <a:xfrm>
            <a:off x="9109639" y="3227630"/>
            <a:ext cx="0" cy="1477720"/>
          </a:xfrm>
          <a:prstGeom prst="line">
            <a:avLst/>
          </a:prstGeom>
          <a:ln w="34925">
            <a:solidFill>
              <a:srgbClr val="6F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kstvak 32">
            <a:extLst>
              <a:ext uri="{FF2B5EF4-FFF2-40B4-BE49-F238E27FC236}">
                <a16:creationId xmlns:a16="http://schemas.microsoft.com/office/drawing/2014/main" id="{E9BC2615-9B37-4EBF-95C0-39907DAC636B}"/>
              </a:ext>
            </a:extLst>
          </p:cNvPr>
          <p:cNvSpPr txBox="1"/>
          <p:nvPr/>
        </p:nvSpPr>
        <p:spPr>
          <a:xfrm>
            <a:off x="1115023" y="3818487"/>
            <a:ext cx="3599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Inspiration</a:t>
            </a:r>
            <a:r>
              <a:rPr lang="nl-NL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, energy &amp; </a:t>
            </a:r>
            <a:r>
              <a:rPr lang="nl-NL" sz="16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creativity</a:t>
            </a:r>
            <a:br>
              <a:rPr lang="nl-NL" sz="1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nl-NL" sz="16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Generate</a:t>
            </a:r>
            <a:r>
              <a:rPr lang="nl-NL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 new </a:t>
            </a:r>
            <a:r>
              <a:rPr lang="nl-NL" sz="16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ideas</a:t>
            </a:r>
            <a:endParaRPr lang="nl-BE" sz="1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171F55FC-E1BA-4DB6-A65F-88239880B1CA}"/>
              </a:ext>
            </a:extLst>
          </p:cNvPr>
          <p:cNvSpPr txBox="1"/>
          <p:nvPr/>
        </p:nvSpPr>
        <p:spPr>
          <a:xfrm>
            <a:off x="5111777" y="3828830"/>
            <a:ext cx="3526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Finetune </a:t>
            </a:r>
            <a:r>
              <a:rPr lang="nl-NL" sz="16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your</a:t>
            </a:r>
            <a:r>
              <a:rPr lang="nl-NL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 business model, design sprint</a:t>
            </a:r>
          </a:p>
          <a:p>
            <a:r>
              <a:rPr lang="nl-NL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Input </a:t>
            </a:r>
            <a:r>
              <a:rPr lang="nl-NL" sz="16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from</a:t>
            </a:r>
            <a:r>
              <a:rPr lang="nl-NL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 experts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D5C6A7D9-7140-4B84-9093-8E35C1B7652A}"/>
              </a:ext>
            </a:extLst>
          </p:cNvPr>
          <p:cNvSpPr txBox="1"/>
          <p:nvPr/>
        </p:nvSpPr>
        <p:spPr>
          <a:xfrm>
            <a:off x="9153616" y="3880132"/>
            <a:ext cx="2502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Test </a:t>
            </a:r>
            <a:r>
              <a:rPr lang="nl-NL" sz="16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phase</a:t>
            </a:r>
            <a:br>
              <a:rPr lang="nl-NL" sz="1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nl-NL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E.g. pop-up, showcase…</a:t>
            </a:r>
          </a:p>
        </p:txBody>
      </p: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0AB1557C-3A06-4C47-ACE2-0DE90F097334}"/>
              </a:ext>
            </a:extLst>
          </p:cNvPr>
          <p:cNvCxnSpPr>
            <a:cxnSpLocks/>
          </p:cNvCxnSpPr>
          <p:nvPr/>
        </p:nvCxnSpPr>
        <p:spPr>
          <a:xfrm>
            <a:off x="505677" y="4740275"/>
            <a:ext cx="0" cy="1442795"/>
          </a:xfrm>
          <a:prstGeom prst="line">
            <a:avLst/>
          </a:prstGeom>
          <a:ln w="34925">
            <a:solidFill>
              <a:srgbClr val="6F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hoek 39">
            <a:extLst>
              <a:ext uri="{FF2B5EF4-FFF2-40B4-BE49-F238E27FC236}">
                <a16:creationId xmlns:a16="http://schemas.microsoft.com/office/drawing/2014/main" id="{292C2659-E401-4EF8-899E-BE82557C04F0}"/>
              </a:ext>
            </a:extLst>
          </p:cNvPr>
          <p:cNvSpPr/>
          <p:nvPr/>
        </p:nvSpPr>
        <p:spPr>
          <a:xfrm>
            <a:off x="505677" y="5592213"/>
            <a:ext cx="2178731" cy="590854"/>
          </a:xfrm>
          <a:prstGeom prst="rect">
            <a:avLst/>
          </a:prstGeom>
          <a:noFill/>
          <a:ln>
            <a:solidFill>
              <a:srgbClr val="6F7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70A9F85A-3518-4326-A6B5-5A3BE69F47C4}"/>
              </a:ext>
            </a:extLst>
          </p:cNvPr>
          <p:cNvSpPr txBox="1"/>
          <p:nvPr/>
        </p:nvSpPr>
        <p:spPr>
          <a:xfrm>
            <a:off x="737795" y="5526004"/>
            <a:ext cx="17144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dirty="0">
                <a:solidFill>
                  <a:srgbClr val="6F7CB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Forum</a:t>
            </a:r>
            <a:endParaRPr lang="nl-BE" sz="4000" dirty="0">
              <a:solidFill>
                <a:srgbClr val="6F7CB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50" name="Rechte verbindingslijn 49">
            <a:extLst>
              <a:ext uri="{FF2B5EF4-FFF2-40B4-BE49-F238E27FC236}">
                <a16:creationId xmlns:a16="http://schemas.microsoft.com/office/drawing/2014/main" id="{B15C79CF-8D57-45CF-B7B8-472A88573D77}"/>
              </a:ext>
            </a:extLst>
          </p:cNvPr>
          <p:cNvCxnSpPr>
            <a:cxnSpLocks/>
          </p:cNvCxnSpPr>
          <p:nvPr/>
        </p:nvCxnSpPr>
        <p:spPr>
          <a:xfrm>
            <a:off x="4457786" y="4740275"/>
            <a:ext cx="0" cy="1442795"/>
          </a:xfrm>
          <a:prstGeom prst="line">
            <a:avLst/>
          </a:prstGeom>
          <a:ln w="34925">
            <a:solidFill>
              <a:srgbClr val="6F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hoek 50">
            <a:extLst>
              <a:ext uri="{FF2B5EF4-FFF2-40B4-BE49-F238E27FC236}">
                <a16:creationId xmlns:a16="http://schemas.microsoft.com/office/drawing/2014/main" id="{5CCC7253-6A82-458E-9F75-78F9AACC099C}"/>
              </a:ext>
            </a:extLst>
          </p:cNvPr>
          <p:cNvSpPr/>
          <p:nvPr/>
        </p:nvSpPr>
        <p:spPr>
          <a:xfrm>
            <a:off x="4457786" y="5592213"/>
            <a:ext cx="2178731" cy="590854"/>
          </a:xfrm>
          <a:prstGeom prst="rect">
            <a:avLst/>
          </a:prstGeom>
          <a:noFill/>
          <a:ln>
            <a:solidFill>
              <a:srgbClr val="6F7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A9E1BABA-2C75-4102-B268-E79FD8B17883}"/>
              </a:ext>
            </a:extLst>
          </p:cNvPr>
          <p:cNvSpPr txBox="1"/>
          <p:nvPr/>
        </p:nvSpPr>
        <p:spPr>
          <a:xfrm>
            <a:off x="4689904" y="5526004"/>
            <a:ext cx="17144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dirty="0">
                <a:solidFill>
                  <a:srgbClr val="6F7CB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Forum</a:t>
            </a:r>
            <a:endParaRPr lang="nl-BE" sz="4000" dirty="0">
              <a:solidFill>
                <a:srgbClr val="6F7CB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53" name="Rechte verbindingslijn 52">
            <a:extLst>
              <a:ext uri="{FF2B5EF4-FFF2-40B4-BE49-F238E27FC236}">
                <a16:creationId xmlns:a16="http://schemas.microsoft.com/office/drawing/2014/main" id="{BDF5E113-DFBE-454B-A160-CC38FCBD13FB}"/>
              </a:ext>
            </a:extLst>
          </p:cNvPr>
          <p:cNvCxnSpPr>
            <a:cxnSpLocks/>
          </p:cNvCxnSpPr>
          <p:nvPr/>
        </p:nvCxnSpPr>
        <p:spPr>
          <a:xfrm>
            <a:off x="8642014" y="4740275"/>
            <a:ext cx="0" cy="1442795"/>
          </a:xfrm>
          <a:prstGeom prst="line">
            <a:avLst/>
          </a:prstGeom>
          <a:ln w="34925">
            <a:solidFill>
              <a:srgbClr val="6F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hthoek 53">
            <a:extLst>
              <a:ext uri="{FF2B5EF4-FFF2-40B4-BE49-F238E27FC236}">
                <a16:creationId xmlns:a16="http://schemas.microsoft.com/office/drawing/2014/main" id="{6BBBD355-AB15-4200-8811-999EC676D6AB}"/>
              </a:ext>
            </a:extLst>
          </p:cNvPr>
          <p:cNvSpPr/>
          <p:nvPr/>
        </p:nvSpPr>
        <p:spPr>
          <a:xfrm>
            <a:off x="8642014" y="5592213"/>
            <a:ext cx="2178731" cy="590854"/>
          </a:xfrm>
          <a:prstGeom prst="rect">
            <a:avLst/>
          </a:prstGeom>
          <a:noFill/>
          <a:ln>
            <a:solidFill>
              <a:srgbClr val="6F7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2E274217-1E0C-4197-97A0-8B09CD36D706}"/>
              </a:ext>
            </a:extLst>
          </p:cNvPr>
          <p:cNvSpPr txBox="1"/>
          <p:nvPr/>
        </p:nvSpPr>
        <p:spPr>
          <a:xfrm>
            <a:off x="8874132" y="5526004"/>
            <a:ext cx="171449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dirty="0">
                <a:solidFill>
                  <a:srgbClr val="6F7CB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Forum</a:t>
            </a:r>
            <a:endParaRPr lang="nl-BE" sz="4000" dirty="0">
              <a:solidFill>
                <a:srgbClr val="6F7CB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86259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vak 17">
            <a:extLst>
              <a:ext uri="{FF2B5EF4-FFF2-40B4-BE49-F238E27FC236}">
                <a16:creationId xmlns:a16="http://schemas.microsoft.com/office/drawing/2014/main" id="{937C80E5-E3D4-4C39-A175-8058ADD40C24}"/>
              </a:ext>
            </a:extLst>
          </p:cNvPr>
          <p:cNvSpPr txBox="1"/>
          <p:nvPr/>
        </p:nvSpPr>
        <p:spPr>
          <a:xfrm>
            <a:off x="2606972" y="184226"/>
            <a:ext cx="9895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b="1" dirty="0">
                <a:highlight>
                  <a:srgbClr val="BADA55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Programma</a:t>
            </a:r>
            <a:endParaRPr lang="nl-BE" sz="8000" b="1" dirty="0">
              <a:highlight>
                <a:srgbClr val="BADA55"/>
              </a:highligh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9EC08405-C695-4BED-976B-EA19F45F1A29}"/>
              </a:ext>
            </a:extLst>
          </p:cNvPr>
          <p:cNvCxnSpPr>
            <a:cxnSpLocks/>
          </p:cNvCxnSpPr>
          <p:nvPr/>
        </p:nvCxnSpPr>
        <p:spPr>
          <a:xfrm>
            <a:off x="2354660" y="440388"/>
            <a:ext cx="0" cy="1007745"/>
          </a:xfrm>
          <a:prstGeom prst="line">
            <a:avLst/>
          </a:prstGeom>
          <a:ln w="190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 descr="Afbeelding met dame, tekst&#10;&#10;Automatisch gegenereerde beschrijving">
            <a:extLst>
              <a:ext uri="{FF2B5EF4-FFF2-40B4-BE49-F238E27FC236}">
                <a16:creationId xmlns:a16="http://schemas.microsoft.com/office/drawing/2014/main" id="{E777C36D-0817-4F82-8E10-D5FE33101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2" y="131438"/>
            <a:ext cx="1674087" cy="1680423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82F82659-051A-458D-94A1-986E1329C132}"/>
              </a:ext>
            </a:extLst>
          </p:cNvPr>
          <p:cNvCxnSpPr>
            <a:cxnSpLocks/>
          </p:cNvCxnSpPr>
          <p:nvPr/>
        </p:nvCxnSpPr>
        <p:spPr>
          <a:xfrm>
            <a:off x="109108" y="4449488"/>
            <a:ext cx="11794847" cy="0"/>
          </a:xfrm>
          <a:prstGeom prst="line">
            <a:avLst/>
          </a:prstGeom>
          <a:ln w="69850">
            <a:solidFill>
              <a:srgbClr val="6F7CB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vak 26">
            <a:extLst>
              <a:ext uri="{FF2B5EF4-FFF2-40B4-BE49-F238E27FC236}">
                <a16:creationId xmlns:a16="http://schemas.microsoft.com/office/drawing/2014/main" id="{28BC7A77-8D2A-4358-A481-E92DDA7147A6}"/>
              </a:ext>
            </a:extLst>
          </p:cNvPr>
          <p:cNvSpPr txBox="1"/>
          <p:nvPr/>
        </p:nvSpPr>
        <p:spPr>
          <a:xfrm>
            <a:off x="6276388" y="1994109"/>
            <a:ext cx="364849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3200" dirty="0">
                <a:solidFill>
                  <a:srgbClr val="6F7CB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Masterclass duurzame voeding</a:t>
            </a:r>
            <a:endParaRPr lang="nl-BE" sz="3200" dirty="0">
              <a:solidFill>
                <a:srgbClr val="6F7CB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1249852F-C95F-4196-B8C7-86750DA20535}"/>
              </a:ext>
            </a:extLst>
          </p:cNvPr>
          <p:cNvCxnSpPr>
            <a:cxnSpLocks/>
          </p:cNvCxnSpPr>
          <p:nvPr/>
        </p:nvCxnSpPr>
        <p:spPr>
          <a:xfrm>
            <a:off x="1854753" y="2727297"/>
            <a:ext cx="0" cy="1702696"/>
          </a:xfrm>
          <a:prstGeom prst="line">
            <a:avLst/>
          </a:prstGeom>
          <a:ln w="34925">
            <a:solidFill>
              <a:srgbClr val="6F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E12CD673-B668-4447-9352-E5BB81E14E1C}"/>
              </a:ext>
            </a:extLst>
          </p:cNvPr>
          <p:cNvCxnSpPr>
            <a:cxnSpLocks/>
          </p:cNvCxnSpPr>
          <p:nvPr/>
        </p:nvCxnSpPr>
        <p:spPr>
          <a:xfrm>
            <a:off x="6204246" y="2049732"/>
            <a:ext cx="0" cy="2399756"/>
          </a:xfrm>
          <a:prstGeom prst="line">
            <a:avLst/>
          </a:prstGeom>
          <a:ln w="34925">
            <a:solidFill>
              <a:srgbClr val="6F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0AB1557C-3A06-4C47-ACE2-0DE90F097334}"/>
              </a:ext>
            </a:extLst>
          </p:cNvPr>
          <p:cNvCxnSpPr>
            <a:cxnSpLocks/>
          </p:cNvCxnSpPr>
          <p:nvPr/>
        </p:nvCxnSpPr>
        <p:spPr>
          <a:xfrm>
            <a:off x="305504" y="4489730"/>
            <a:ext cx="0" cy="1662454"/>
          </a:xfrm>
          <a:prstGeom prst="line">
            <a:avLst/>
          </a:prstGeom>
          <a:ln w="34925">
            <a:solidFill>
              <a:srgbClr val="6F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vak 40">
            <a:extLst>
              <a:ext uri="{FF2B5EF4-FFF2-40B4-BE49-F238E27FC236}">
                <a16:creationId xmlns:a16="http://schemas.microsoft.com/office/drawing/2014/main" id="{70A9F85A-3518-4326-A6B5-5A3BE69F47C4}"/>
              </a:ext>
            </a:extLst>
          </p:cNvPr>
          <p:cNvSpPr txBox="1"/>
          <p:nvPr/>
        </p:nvSpPr>
        <p:spPr>
          <a:xfrm>
            <a:off x="109108" y="5640553"/>
            <a:ext cx="318132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3200" dirty="0" err="1">
                <a:solidFill>
                  <a:srgbClr val="6F7CB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Dinner</a:t>
            </a:r>
            <a:r>
              <a:rPr lang="nl-NL" sz="3200" dirty="0">
                <a:solidFill>
                  <a:srgbClr val="6F7CB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Hack</a:t>
            </a:r>
            <a:endParaRPr lang="nl-BE" sz="3200" dirty="0">
              <a:solidFill>
                <a:srgbClr val="6F7CB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50" name="Rechte verbindingslijn 49">
            <a:extLst>
              <a:ext uri="{FF2B5EF4-FFF2-40B4-BE49-F238E27FC236}">
                <a16:creationId xmlns:a16="http://schemas.microsoft.com/office/drawing/2014/main" id="{B15C79CF-8D57-45CF-B7B8-472A88573D77}"/>
              </a:ext>
            </a:extLst>
          </p:cNvPr>
          <p:cNvCxnSpPr>
            <a:cxnSpLocks/>
          </p:cNvCxnSpPr>
          <p:nvPr/>
        </p:nvCxnSpPr>
        <p:spPr>
          <a:xfrm>
            <a:off x="4271160" y="4429993"/>
            <a:ext cx="0" cy="2181998"/>
          </a:xfrm>
          <a:prstGeom prst="line">
            <a:avLst/>
          </a:prstGeom>
          <a:ln w="34925">
            <a:solidFill>
              <a:srgbClr val="6F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kstvak 51">
            <a:extLst>
              <a:ext uri="{FF2B5EF4-FFF2-40B4-BE49-F238E27FC236}">
                <a16:creationId xmlns:a16="http://schemas.microsoft.com/office/drawing/2014/main" id="{A9E1BABA-2C75-4102-B268-E79FD8B17883}"/>
              </a:ext>
            </a:extLst>
          </p:cNvPr>
          <p:cNvSpPr txBox="1"/>
          <p:nvPr/>
        </p:nvSpPr>
        <p:spPr>
          <a:xfrm>
            <a:off x="4271160" y="5178695"/>
            <a:ext cx="604064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3200" dirty="0">
                <a:solidFill>
                  <a:srgbClr val="6F7CB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Masterclass nieuwe businessmodellen in landbouw</a:t>
            </a:r>
            <a:endParaRPr lang="nl-BE" sz="3200" dirty="0">
              <a:solidFill>
                <a:srgbClr val="6F7CB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C123FF0-236F-4BC4-BBBD-47894220B83A}"/>
              </a:ext>
            </a:extLst>
          </p:cNvPr>
          <p:cNvSpPr txBox="1"/>
          <p:nvPr/>
        </p:nvSpPr>
        <p:spPr>
          <a:xfrm>
            <a:off x="480777" y="5178695"/>
            <a:ext cx="30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24/03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7FAD08BD-5EE0-491C-B28E-4E6DF96D3575}"/>
              </a:ext>
            </a:extLst>
          </p:cNvPr>
          <p:cNvSpPr txBox="1"/>
          <p:nvPr/>
        </p:nvSpPr>
        <p:spPr>
          <a:xfrm>
            <a:off x="1603777" y="2639197"/>
            <a:ext cx="318132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3200" dirty="0" err="1">
                <a:solidFill>
                  <a:srgbClr val="6F7CB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Dinner</a:t>
            </a:r>
            <a:r>
              <a:rPr lang="nl-NL" sz="3200" dirty="0">
                <a:solidFill>
                  <a:srgbClr val="6F7CB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Hack</a:t>
            </a:r>
            <a:endParaRPr lang="nl-BE" sz="3200" dirty="0">
              <a:solidFill>
                <a:srgbClr val="6F7CB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FCE9520-6A06-4DF9-9283-0766B44EA295}"/>
              </a:ext>
            </a:extLst>
          </p:cNvPr>
          <p:cNvSpPr txBox="1"/>
          <p:nvPr/>
        </p:nvSpPr>
        <p:spPr>
          <a:xfrm>
            <a:off x="1970629" y="3138058"/>
            <a:ext cx="30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21/04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2348F970-5E2B-4C37-BD4E-79CCA6651A05}"/>
              </a:ext>
            </a:extLst>
          </p:cNvPr>
          <p:cNvSpPr txBox="1"/>
          <p:nvPr/>
        </p:nvSpPr>
        <p:spPr>
          <a:xfrm>
            <a:off x="4375733" y="4746851"/>
            <a:ext cx="30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8/05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ACDA6C9B-8864-47D1-87BE-8E9B866AA1B7}"/>
              </a:ext>
            </a:extLst>
          </p:cNvPr>
          <p:cNvSpPr txBox="1"/>
          <p:nvPr/>
        </p:nvSpPr>
        <p:spPr>
          <a:xfrm>
            <a:off x="6311158" y="3561186"/>
            <a:ext cx="30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8AD04630-7C18-4B43-9853-8E5A148DE907}"/>
              </a:ext>
            </a:extLst>
          </p:cNvPr>
          <p:cNvCxnSpPr>
            <a:cxnSpLocks/>
          </p:cNvCxnSpPr>
          <p:nvPr/>
        </p:nvCxnSpPr>
        <p:spPr>
          <a:xfrm>
            <a:off x="8905913" y="4429993"/>
            <a:ext cx="0" cy="2181998"/>
          </a:xfrm>
          <a:prstGeom prst="line">
            <a:avLst/>
          </a:prstGeom>
          <a:ln w="34925">
            <a:solidFill>
              <a:srgbClr val="6F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kstvak 37">
            <a:extLst>
              <a:ext uri="{FF2B5EF4-FFF2-40B4-BE49-F238E27FC236}">
                <a16:creationId xmlns:a16="http://schemas.microsoft.com/office/drawing/2014/main" id="{E8834841-D076-408E-AD41-F23FDB88DD81}"/>
              </a:ext>
            </a:extLst>
          </p:cNvPr>
          <p:cNvSpPr txBox="1"/>
          <p:nvPr/>
        </p:nvSpPr>
        <p:spPr>
          <a:xfrm>
            <a:off x="8905913" y="5148111"/>
            <a:ext cx="364849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3200" dirty="0">
                <a:solidFill>
                  <a:srgbClr val="6F7CB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Hackathon: nevenstromen valoriseren.</a:t>
            </a:r>
            <a:endParaRPr lang="nl-BE" sz="3200" dirty="0">
              <a:solidFill>
                <a:srgbClr val="6F7CBB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7FD796F2-3404-42EE-B2CD-5FA81FA1D91E}"/>
              </a:ext>
            </a:extLst>
          </p:cNvPr>
          <p:cNvSpPr txBox="1"/>
          <p:nvPr/>
        </p:nvSpPr>
        <p:spPr>
          <a:xfrm>
            <a:off x="8928196" y="4742753"/>
            <a:ext cx="300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22-23/09</a:t>
            </a:r>
          </a:p>
        </p:txBody>
      </p:sp>
    </p:spTree>
    <p:extLst>
      <p:ext uri="{BB962C8B-B14F-4D97-AF65-F5344CB8AC3E}">
        <p14:creationId xmlns:p14="http://schemas.microsoft.com/office/powerpoint/2010/main" val="857776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8B3F299C-1A90-4A56-82B3-CB79C05F0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98157B4F-AB86-4913-ACE5-8237BDF047AB}"/>
              </a:ext>
            </a:extLst>
          </p:cNvPr>
          <p:cNvSpPr/>
          <p:nvPr/>
        </p:nvSpPr>
        <p:spPr>
          <a:xfrm>
            <a:off x="1175657" y="124435"/>
            <a:ext cx="5557651" cy="62370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000" dirty="0">
                <a:solidFill>
                  <a:schemeClr val="tx1"/>
                </a:solidFill>
              </a:rPr>
              <a:t>www. generationfood.be</a:t>
            </a:r>
          </a:p>
        </p:txBody>
      </p:sp>
    </p:spTree>
    <p:extLst>
      <p:ext uri="{BB962C8B-B14F-4D97-AF65-F5344CB8AC3E}">
        <p14:creationId xmlns:p14="http://schemas.microsoft.com/office/powerpoint/2010/main" val="219147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schermafbeelding, monitor, computer&#10;&#10;Automatisch gegenereerde beschrijving">
            <a:extLst>
              <a:ext uri="{FF2B5EF4-FFF2-40B4-BE49-F238E27FC236}">
                <a16:creationId xmlns:a16="http://schemas.microsoft.com/office/drawing/2014/main" id="{1E8604DC-AB94-4EDD-9F49-AEDED0C7D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39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3" y="468429"/>
            <a:ext cx="10540971" cy="5960081"/>
          </a:xfrm>
          <a:prstGeom prst="rect">
            <a:avLst/>
          </a:prstGeom>
          <a:ln>
            <a:noFill/>
          </a:ln>
          <a:effectLst>
            <a:glow rad="152400">
              <a:srgbClr val="B6BF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7D53692-EFA7-4A9A-A015-326ACE0218D6}"/>
              </a:ext>
            </a:extLst>
          </p:cNvPr>
          <p:cNvSpPr txBox="1">
            <a:spLocks/>
          </p:cNvSpPr>
          <p:nvPr/>
        </p:nvSpPr>
        <p:spPr>
          <a:xfrm>
            <a:off x="1" y="282807"/>
            <a:ext cx="5459960" cy="697563"/>
          </a:xfrm>
          <a:prstGeom prst="rect">
            <a:avLst/>
          </a:prstGeom>
          <a:solidFill>
            <a:srgbClr val="B5BD00">
              <a:alpha val="90000"/>
            </a:srgbClr>
          </a:solidFill>
        </p:spPr>
        <p:txBody>
          <a:bodyPr vert="horz" wrap="none" lIns="480000" tIns="60960" rIns="121920" bIns="6096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baseline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nl-NL" sz="3600" b="1" dirty="0"/>
              <a:t>Wat eten we morgen?</a:t>
            </a:r>
            <a:endParaRPr lang="nl-BE" sz="3600" b="1" dirty="0"/>
          </a:p>
        </p:txBody>
      </p:sp>
    </p:spTree>
    <p:extLst>
      <p:ext uri="{BB962C8B-B14F-4D97-AF65-F5344CB8AC3E}">
        <p14:creationId xmlns:p14="http://schemas.microsoft.com/office/powerpoint/2010/main" val="194615444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0"/>
            <a:ext cx="10646228" cy="71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5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BE210DFE-443F-4E93-B024-095E252D6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65" y="1835744"/>
            <a:ext cx="4831090" cy="4849378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275C3354-772F-47A2-B122-C4C81DD1A0D3}"/>
              </a:ext>
            </a:extLst>
          </p:cNvPr>
          <p:cNvSpPr txBox="1"/>
          <p:nvPr/>
        </p:nvSpPr>
        <p:spPr>
          <a:xfrm>
            <a:off x="572353" y="3957698"/>
            <a:ext cx="5715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b="1" dirty="0" err="1">
                <a:highlight>
                  <a:srgbClr val="EB5B8C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Generation</a:t>
            </a:r>
            <a:br>
              <a:rPr lang="nl-NL" sz="8000" b="1" dirty="0">
                <a:highlight>
                  <a:srgbClr val="EB5B8C"/>
                </a:highligh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nl-NL" sz="8000" b="1" dirty="0">
                <a:highlight>
                  <a:srgbClr val="EB5B8C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Food</a:t>
            </a:r>
            <a:endParaRPr lang="nl-BE" sz="8000" b="1" dirty="0">
              <a:highlight>
                <a:srgbClr val="EB5B8C"/>
              </a:highligh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0725BC74-5E45-4BC7-8B2B-5AB9F15D4589}"/>
              </a:ext>
            </a:extLst>
          </p:cNvPr>
          <p:cNvCxnSpPr>
            <a:cxnSpLocks/>
          </p:cNvCxnSpPr>
          <p:nvPr/>
        </p:nvCxnSpPr>
        <p:spPr>
          <a:xfrm>
            <a:off x="320040" y="4221480"/>
            <a:ext cx="0" cy="2230120"/>
          </a:xfrm>
          <a:prstGeom prst="line">
            <a:avLst/>
          </a:prstGeom>
          <a:ln w="190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0439ACB4-B5FA-4735-BB84-889D049FD48D}"/>
              </a:ext>
            </a:extLst>
          </p:cNvPr>
          <p:cNvSpPr txBox="1"/>
          <p:nvPr/>
        </p:nvSpPr>
        <p:spPr>
          <a:xfrm>
            <a:off x="505677" y="0"/>
            <a:ext cx="9895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BADA55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Agenda</a:t>
            </a:r>
            <a:endParaRPr kumimoji="0" lang="nl-BE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BADA55"/>
              </a:highligh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7A19A87D-C553-4D50-BDC7-F94A42783079}"/>
              </a:ext>
            </a:extLst>
          </p:cNvPr>
          <p:cNvCxnSpPr>
            <a:cxnSpLocks/>
          </p:cNvCxnSpPr>
          <p:nvPr/>
        </p:nvCxnSpPr>
        <p:spPr>
          <a:xfrm>
            <a:off x="253365" y="256162"/>
            <a:ext cx="0" cy="1007745"/>
          </a:xfrm>
          <a:prstGeom prst="line">
            <a:avLst/>
          </a:prstGeom>
          <a:ln w="190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18DE47EE-D642-4388-946C-A7958CAA827C}"/>
              </a:ext>
            </a:extLst>
          </p:cNvPr>
          <p:cNvSpPr txBox="1"/>
          <p:nvPr/>
        </p:nvSpPr>
        <p:spPr>
          <a:xfrm>
            <a:off x="1347784" y="2623610"/>
            <a:ext cx="112862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	</a:t>
            </a:r>
            <a:r>
              <a:rPr kumimoji="0" 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Generation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Food: wie, waarom en wat?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	</a:t>
            </a:r>
            <a:r>
              <a:rPr lang="nl-NL" sz="28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Presentaties van twee innovatieve ondernemers.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Voorstelling </a:t>
            </a:r>
            <a:r>
              <a:rPr lang="nl-NL" sz="2800" b="1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StartMinds</a:t>
            </a:r>
            <a:r>
              <a:rPr lang="nl-NL" sz="28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- partners en Le(J)On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Hapje en drankje in de </a:t>
            </a:r>
            <a:r>
              <a:rPr lang="nl-NL" sz="2800" b="1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Hugging</a:t>
            </a:r>
            <a:r>
              <a:rPr lang="nl-NL" sz="28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Point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	</a:t>
            </a:r>
            <a:endParaRPr kumimoji="0" lang="nl-B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B8AACE4A-0839-4A59-9665-FC79383D067A}"/>
              </a:ext>
            </a:extLst>
          </p:cNvPr>
          <p:cNvSpPr/>
          <p:nvPr/>
        </p:nvSpPr>
        <p:spPr>
          <a:xfrm rot="5400000">
            <a:off x="1219197" y="3605108"/>
            <a:ext cx="257175" cy="295275"/>
          </a:xfrm>
          <a:prstGeom prst="triangle">
            <a:avLst/>
          </a:prstGeom>
          <a:solidFill>
            <a:srgbClr val="EB5B8C"/>
          </a:solidFill>
          <a:ln>
            <a:solidFill>
              <a:srgbClr val="EB5B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elijkbenige driehoek 9">
            <a:extLst>
              <a:ext uri="{FF2B5EF4-FFF2-40B4-BE49-F238E27FC236}">
                <a16:creationId xmlns:a16="http://schemas.microsoft.com/office/drawing/2014/main" id="{D01653EE-47C8-46BF-86B2-BA5DC6DB17B4}"/>
              </a:ext>
            </a:extLst>
          </p:cNvPr>
          <p:cNvSpPr/>
          <p:nvPr/>
        </p:nvSpPr>
        <p:spPr>
          <a:xfrm rot="5400000">
            <a:off x="1235760" y="4415790"/>
            <a:ext cx="257175" cy="295275"/>
          </a:xfrm>
          <a:prstGeom prst="triangle">
            <a:avLst/>
          </a:prstGeom>
          <a:solidFill>
            <a:srgbClr val="EB5B8C"/>
          </a:solidFill>
          <a:ln>
            <a:solidFill>
              <a:srgbClr val="EB5B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elijkbenige driehoek 10">
            <a:extLst>
              <a:ext uri="{FF2B5EF4-FFF2-40B4-BE49-F238E27FC236}">
                <a16:creationId xmlns:a16="http://schemas.microsoft.com/office/drawing/2014/main" id="{B09AA1D9-2A74-4D31-9014-CF233603D934}"/>
              </a:ext>
            </a:extLst>
          </p:cNvPr>
          <p:cNvSpPr/>
          <p:nvPr/>
        </p:nvSpPr>
        <p:spPr>
          <a:xfrm rot="5400000">
            <a:off x="1215442" y="2719072"/>
            <a:ext cx="257175" cy="295275"/>
          </a:xfrm>
          <a:prstGeom prst="triangle">
            <a:avLst/>
          </a:prstGeom>
          <a:solidFill>
            <a:srgbClr val="EB5B8C"/>
          </a:solidFill>
          <a:ln>
            <a:solidFill>
              <a:srgbClr val="EB5B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elijkbenige driehoek 11">
            <a:extLst>
              <a:ext uri="{FF2B5EF4-FFF2-40B4-BE49-F238E27FC236}">
                <a16:creationId xmlns:a16="http://schemas.microsoft.com/office/drawing/2014/main" id="{6A5E5822-74A9-4A59-B394-D9DEEB4B5F87}"/>
              </a:ext>
            </a:extLst>
          </p:cNvPr>
          <p:cNvSpPr/>
          <p:nvPr/>
        </p:nvSpPr>
        <p:spPr>
          <a:xfrm rot="5400000">
            <a:off x="1235760" y="5301826"/>
            <a:ext cx="257175" cy="295275"/>
          </a:xfrm>
          <a:prstGeom prst="triangle">
            <a:avLst/>
          </a:prstGeom>
          <a:solidFill>
            <a:srgbClr val="EB5B8C"/>
          </a:solidFill>
          <a:ln>
            <a:solidFill>
              <a:srgbClr val="EB5B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04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, gebouw, persoon, staand&#10;&#10;Automatisch gegenereerde beschrijving">
            <a:extLst>
              <a:ext uri="{FF2B5EF4-FFF2-40B4-BE49-F238E27FC236}">
                <a16:creationId xmlns:a16="http://schemas.microsoft.com/office/drawing/2014/main" id="{3A9CB8EA-118F-4CFC-B8B9-C758D9B32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1" y="-1352176"/>
            <a:ext cx="12422841" cy="8281894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67B33605-96AF-499D-B7EC-0AECBD7098A5}"/>
              </a:ext>
            </a:extLst>
          </p:cNvPr>
          <p:cNvSpPr/>
          <p:nvPr/>
        </p:nvSpPr>
        <p:spPr>
          <a:xfrm>
            <a:off x="111685" y="3559227"/>
            <a:ext cx="5867774" cy="2615234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21" name="Tijdelijke aanduiding voor tekst 4">
            <a:extLst>
              <a:ext uri="{FF2B5EF4-FFF2-40B4-BE49-F238E27FC236}">
                <a16:creationId xmlns:a16="http://schemas.microsoft.com/office/drawing/2014/main" id="{431FDD18-98B6-4480-BCEC-59623473541B}"/>
              </a:ext>
            </a:extLst>
          </p:cNvPr>
          <p:cNvSpPr txBox="1">
            <a:spLocks/>
          </p:cNvSpPr>
          <p:nvPr/>
        </p:nvSpPr>
        <p:spPr>
          <a:xfrm>
            <a:off x="810933" y="5202315"/>
            <a:ext cx="4923117" cy="11576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sz="2000" i="1" dirty="0"/>
          </a:p>
        </p:txBody>
      </p:sp>
      <p:sp>
        <p:nvSpPr>
          <p:cNvPr id="34" name="Tijdelijke aanduiding voor tekst 3">
            <a:extLst>
              <a:ext uri="{FF2B5EF4-FFF2-40B4-BE49-F238E27FC236}">
                <a16:creationId xmlns:a16="http://schemas.microsoft.com/office/drawing/2014/main" id="{0C040FE4-FE99-4E01-8CD5-68A7CE8850E1}"/>
              </a:ext>
            </a:extLst>
          </p:cNvPr>
          <p:cNvSpPr txBox="1">
            <a:spLocks/>
          </p:cNvSpPr>
          <p:nvPr/>
        </p:nvSpPr>
        <p:spPr>
          <a:xfrm>
            <a:off x="284457" y="3845301"/>
            <a:ext cx="5695002" cy="2324479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 err="1"/>
              <a:t>Unizo</a:t>
            </a:r>
            <a:r>
              <a:rPr lang="nl-NL" sz="2000" b="1" dirty="0"/>
              <a:t>: 11% meer starters (2019 </a:t>
            </a:r>
            <a:r>
              <a:rPr lang="nl-NL" sz="2000" b="1" dirty="0" err="1"/>
              <a:t>tov</a:t>
            </a:r>
            <a:r>
              <a:rPr lang="nl-NL" sz="2000" b="1" dirty="0"/>
              <a:t> 2018)</a:t>
            </a:r>
          </a:p>
          <a:p>
            <a:pPr marL="0" indent="0">
              <a:buNone/>
            </a:pPr>
            <a:endParaRPr lang="nl-NL" sz="2000" b="1" dirty="0"/>
          </a:p>
          <a:p>
            <a:pPr marL="0" indent="0">
              <a:buNone/>
            </a:pPr>
            <a:r>
              <a:rPr lang="nl-NL" sz="2000" b="1" dirty="0"/>
              <a:t>RSVZ: +2000 student-ondernemers (2018 </a:t>
            </a:r>
            <a:r>
              <a:rPr lang="nl-NL" sz="2000" b="1" dirty="0" err="1"/>
              <a:t>tov</a:t>
            </a:r>
            <a:r>
              <a:rPr lang="nl-NL" sz="2000" b="1" dirty="0"/>
              <a:t> 2017)</a:t>
            </a:r>
          </a:p>
          <a:p>
            <a:pPr marL="0" indent="0">
              <a:buNone/>
            </a:pPr>
            <a:endParaRPr lang="nl-NL" sz="2000" b="1" dirty="0"/>
          </a:p>
          <a:p>
            <a:pPr marL="0" indent="0">
              <a:buNone/>
            </a:pPr>
            <a:r>
              <a:rPr lang="nl-NL" sz="2000" b="1" dirty="0" err="1"/>
              <a:t>Liantis</a:t>
            </a:r>
            <a:r>
              <a:rPr lang="nl-NL" sz="2000" b="1" dirty="0"/>
              <a:t>: 15% van de starters 50+ (2018)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42F83A6-F21D-4743-BC57-B67BC6431FC1}"/>
              </a:ext>
            </a:extLst>
          </p:cNvPr>
          <p:cNvSpPr txBox="1"/>
          <p:nvPr/>
        </p:nvSpPr>
        <p:spPr>
          <a:xfrm>
            <a:off x="452865" y="-146254"/>
            <a:ext cx="11286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highlight>
                  <a:srgbClr val="EB5B8C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Steeds meer ondernemers</a:t>
            </a:r>
            <a:endParaRPr lang="nl-BE" sz="6000" b="1" dirty="0">
              <a:highlight>
                <a:srgbClr val="EB5B8C"/>
              </a:highligh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6141544F-C852-4DC0-83A0-597183211BA4}"/>
              </a:ext>
            </a:extLst>
          </p:cNvPr>
          <p:cNvCxnSpPr>
            <a:cxnSpLocks/>
          </p:cNvCxnSpPr>
          <p:nvPr/>
        </p:nvCxnSpPr>
        <p:spPr>
          <a:xfrm>
            <a:off x="253364" y="60875"/>
            <a:ext cx="0" cy="745724"/>
          </a:xfrm>
          <a:prstGeom prst="line">
            <a:avLst/>
          </a:prstGeom>
          <a:ln w="190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77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A871B9E7-A1DF-41B7-8A4B-404F3BA29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6774984-B850-4FF7-BD18-98BDA038D6F1}"/>
              </a:ext>
            </a:extLst>
          </p:cNvPr>
          <p:cNvSpPr txBox="1"/>
          <p:nvPr/>
        </p:nvSpPr>
        <p:spPr>
          <a:xfrm>
            <a:off x="452865" y="107881"/>
            <a:ext cx="11286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highlight>
                  <a:srgbClr val="EB5B8C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Deel van stedelijke dynamieken</a:t>
            </a:r>
            <a:endParaRPr lang="nl-BE" sz="4800" b="1" dirty="0">
              <a:highlight>
                <a:srgbClr val="EB5B8C"/>
              </a:highligh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1962F51B-C9DD-4844-AD54-1685A6506ADA}"/>
              </a:ext>
            </a:extLst>
          </p:cNvPr>
          <p:cNvCxnSpPr>
            <a:cxnSpLocks/>
          </p:cNvCxnSpPr>
          <p:nvPr/>
        </p:nvCxnSpPr>
        <p:spPr>
          <a:xfrm>
            <a:off x="253363" y="151310"/>
            <a:ext cx="0" cy="745724"/>
          </a:xfrm>
          <a:prstGeom prst="line">
            <a:avLst/>
          </a:prstGeom>
          <a:ln w="190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hoek 16">
            <a:extLst>
              <a:ext uri="{FF2B5EF4-FFF2-40B4-BE49-F238E27FC236}">
                <a16:creationId xmlns:a16="http://schemas.microsoft.com/office/drawing/2014/main" id="{67B33605-96AF-499D-B7EC-0AECBD7098A5}"/>
              </a:ext>
            </a:extLst>
          </p:cNvPr>
          <p:cNvSpPr/>
          <p:nvPr/>
        </p:nvSpPr>
        <p:spPr>
          <a:xfrm>
            <a:off x="1" y="2535126"/>
            <a:ext cx="4089213" cy="432287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C147E16-79C3-4953-846B-D49B6B7EC9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4" t="1600" r="1614" b="1737"/>
          <a:stretch/>
        </p:blipFill>
        <p:spPr>
          <a:xfrm>
            <a:off x="0" y="2535126"/>
            <a:ext cx="2223500" cy="3165254"/>
          </a:xfrm>
          <a:prstGeom prst="rect">
            <a:avLst/>
          </a:prstGeom>
          <a:ln>
            <a:noFill/>
          </a:ln>
        </p:spPr>
      </p:pic>
      <p:sp>
        <p:nvSpPr>
          <p:cNvPr id="21" name="Tijdelijke aanduiding voor tekst 4">
            <a:extLst>
              <a:ext uri="{FF2B5EF4-FFF2-40B4-BE49-F238E27FC236}">
                <a16:creationId xmlns:a16="http://schemas.microsoft.com/office/drawing/2014/main" id="{431FDD18-98B6-4480-BCEC-59623473541B}"/>
              </a:ext>
            </a:extLst>
          </p:cNvPr>
          <p:cNvSpPr txBox="1">
            <a:spLocks/>
          </p:cNvSpPr>
          <p:nvPr/>
        </p:nvSpPr>
        <p:spPr>
          <a:xfrm>
            <a:off x="2" y="5700380"/>
            <a:ext cx="4021043" cy="2535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1800" i="1" dirty="0"/>
              <a:t>“</a:t>
            </a:r>
            <a:r>
              <a:rPr lang="nl-NL" sz="1800" i="1" dirty="0"/>
              <a:t>Met bijvoorbeeld een </a:t>
            </a:r>
            <a:r>
              <a:rPr lang="nl-NL" sz="1800" i="1" dirty="0" err="1"/>
              <a:t>agrifood</a:t>
            </a:r>
            <a:r>
              <a:rPr lang="nl-NL" sz="1800" i="1" dirty="0"/>
              <a:t> incubator zouden we een vruchtbare bodem kunnen creëren voor startups die aan het voedsel voor de toekomst werken”</a:t>
            </a:r>
            <a:endParaRPr lang="nl-BE" sz="1800" i="1" dirty="0"/>
          </a:p>
        </p:txBody>
      </p:sp>
      <p:sp>
        <p:nvSpPr>
          <p:cNvPr id="34" name="Tijdelijke aanduiding voor tekst 3">
            <a:extLst>
              <a:ext uri="{FF2B5EF4-FFF2-40B4-BE49-F238E27FC236}">
                <a16:creationId xmlns:a16="http://schemas.microsoft.com/office/drawing/2014/main" id="{0C040FE4-FE99-4E01-8CD5-68A7CE8850E1}"/>
              </a:ext>
            </a:extLst>
          </p:cNvPr>
          <p:cNvSpPr txBox="1">
            <a:spLocks/>
          </p:cNvSpPr>
          <p:nvPr/>
        </p:nvSpPr>
        <p:spPr>
          <a:xfrm>
            <a:off x="2270514" y="3098199"/>
            <a:ext cx="1921285" cy="2324479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/>
              <a:t>Strategische doelstelling 7:</a:t>
            </a:r>
          </a:p>
          <a:p>
            <a:pPr marL="0" indent="0">
              <a:buNone/>
            </a:pPr>
            <a:r>
              <a:rPr lang="nl-NL" sz="2000" dirty="0"/>
              <a:t>Stimuleren van innovatie voor duurzame landbouw en voeding.</a:t>
            </a:r>
            <a:endParaRPr lang="nl-BE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6F92F8-8310-43C7-985E-960A758F1E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66" y="4510424"/>
            <a:ext cx="7013232" cy="2347575"/>
          </a:xfrm>
          <a:prstGeom prst="rect">
            <a:avLst/>
          </a:prstGeom>
        </p:spPr>
      </p:pic>
      <p:pic>
        <p:nvPicPr>
          <p:cNvPr id="9" name="Afbeelding 8" descr="Afbeelding met teken&#10;&#10;Automatisch gegenereerde beschrijving">
            <a:extLst>
              <a:ext uri="{FF2B5EF4-FFF2-40B4-BE49-F238E27FC236}">
                <a16:creationId xmlns:a16="http://schemas.microsoft.com/office/drawing/2014/main" id="{F787D9D7-8A13-4E07-9375-7A8FB4C00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81" y="6209880"/>
            <a:ext cx="1577340" cy="54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53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5" descr="Afbeelding met object, klok&#10;&#10;Automatisch gegenereerde beschrijving">
            <a:extLst>
              <a:ext uri="{FF2B5EF4-FFF2-40B4-BE49-F238E27FC236}">
                <a16:creationId xmlns:a16="http://schemas.microsoft.com/office/drawing/2014/main" id="{62313E47-4B7F-4DFD-BABB-8339BAA17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2180" r="2650" b="2591"/>
          <a:stretch/>
        </p:blipFill>
        <p:spPr>
          <a:xfrm>
            <a:off x="3763466" y="1083363"/>
            <a:ext cx="4665068" cy="469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5" descr="Afbeelding met object, klok&#10;&#10;Automatisch gegenereerde beschrijving">
            <a:extLst>
              <a:ext uri="{FF2B5EF4-FFF2-40B4-BE49-F238E27FC236}">
                <a16:creationId xmlns:a16="http://schemas.microsoft.com/office/drawing/2014/main" id="{DD61813C-6390-433B-B07C-9881FED85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2180" r="2650" b="2591"/>
          <a:stretch/>
        </p:blipFill>
        <p:spPr>
          <a:xfrm>
            <a:off x="5138616" y="2466239"/>
            <a:ext cx="1914764" cy="192552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FD796F-876F-4D80-91C3-397FB476F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40" y="1269876"/>
            <a:ext cx="1912924" cy="48897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35E86F6-58F3-494C-A088-0B7B8E726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21" y="2418540"/>
            <a:ext cx="1397766" cy="102502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ED1F716-D510-4013-965A-B50A1A552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32" y="5605245"/>
            <a:ext cx="1279726" cy="639864"/>
          </a:xfrm>
          <a:prstGeom prst="rect">
            <a:avLst/>
          </a:prstGeom>
        </p:spPr>
      </p:pic>
      <p:pic>
        <p:nvPicPr>
          <p:cNvPr id="10" name="Afbeelding 9" descr="Afbeelding met illustratie&#10;&#10;Automatisch gegenereerde beschrijving">
            <a:extLst>
              <a:ext uri="{FF2B5EF4-FFF2-40B4-BE49-F238E27FC236}">
                <a16:creationId xmlns:a16="http://schemas.microsoft.com/office/drawing/2014/main" id="{D29BD705-48F4-4623-ADDB-3912586EA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870" y="5309096"/>
            <a:ext cx="1613579" cy="57566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AA18FA9-1460-411B-ABB9-F4C1287FA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88" y="4091903"/>
            <a:ext cx="1397766" cy="42864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4845566-64B7-4C0B-8697-72C46FED1E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09" y="4391760"/>
            <a:ext cx="1395509" cy="62458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9B0F1C0-7FA8-491F-BD00-4ABB0FEA7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9" y="1167327"/>
            <a:ext cx="1525925" cy="52263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B030FE2D-0B06-49FA-8807-CBCAFF439BCD}"/>
              </a:ext>
            </a:extLst>
          </p:cNvPr>
          <p:cNvSpPr txBox="1"/>
          <p:nvPr/>
        </p:nvSpPr>
        <p:spPr>
          <a:xfrm>
            <a:off x="452864" y="245632"/>
            <a:ext cx="11286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highlight>
                  <a:srgbClr val="EB5B8C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Wie?</a:t>
            </a:r>
            <a:endParaRPr lang="nl-BE" sz="6000" b="1" dirty="0">
              <a:highlight>
                <a:srgbClr val="EB5B8C"/>
              </a:highligh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6D2A341C-C17E-4D99-8C6C-615E470E8ADE}"/>
              </a:ext>
            </a:extLst>
          </p:cNvPr>
          <p:cNvCxnSpPr>
            <a:cxnSpLocks/>
          </p:cNvCxnSpPr>
          <p:nvPr/>
        </p:nvCxnSpPr>
        <p:spPr>
          <a:xfrm>
            <a:off x="253363" y="452761"/>
            <a:ext cx="0" cy="745724"/>
          </a:xfrm>
          <a:prstGeom prst="line">
            <a:avLst/>
          </a:prstGeom>
          <a:ln w="190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al 4">
            <a:extLst>
              <a:ext uri="{FF2B5EF4-FFF2-40B4-BE49-F238E27FC236}">
                <a16:creationId xmlns:a16="http://schemas.microsoft.com/office/drawing/2014/main" id="{707025F3-3FC2-4CAE-A62A-BBCC9A4A19A6}"/>
              </a:ext>
            </a:extLst>
          </p:cNvPr>
          <p:cNvSpPr/>
          <p:nvPr/>
        </p:nvSpPr>
        <p:spPr>
          <a:xfrm>
            <a:off x="878541" y="555812"/>
            <a:ext cx="10860592" cy="6056556"/>
          </a:xfrm>
          <a:prstGeom prst="ellipse">
            <a:avLst/>
          </a:prstGeom>
          <a:noFill/>
          <a:ln w="38100">
            <a:solidFill>
              <a:srgbClr val="BAD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E32973F-5542-4086-86CD-6237A6301618}"/>
              </a:ext>
            </a:extLst>
          </p:cNvPr>
          <p:cNvSpPr txBox="1"/>
          <p:nvPr/>
        </p:nvSpPr>
        <p:spPr>
          <a:xfrm>
            <a:off x="5125224" y="2007721"/>
            <a:ext cx="191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highlight>
                  <a:srgbClr val="EB5B8C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Netwerk</a:t>
            </a:r>
            <a:endParaRPr lang="nl-BE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B276740-91BC-4793-840D-86E555765668}"/>
              </a:ext>
            </a:extLst>
          </p:cNvPr>
          <p:cNvSpPr txBox="1"/>
          <p:nvPr/>
        </p:nvSpPr>
        <p:spPr>
          <a:xfrm>
            <a:off x="5138616" y="4464489"/>
            <a:ext cx="191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highlight>
                  <a:srgbClr val="EB5B8C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Expertise</a:t>
            </a:r>
            <a:endParaRPr lang="nl-BE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FAC503B-7C61-4ADD-8444-4AAEBCCE92C4}"/>
              </a:ext>
            </a:extLst>
          </p:cNvPr>
          <p:cNvSpPr/>
          <p:nvPr/>
        </p:nvSpPr>
        <p:spPr>
          <a:xfrm>
            <a:off x="1844337" y="3074236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highlight>
                  <a:srgbClr val="BADA55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Financiële</a:t>
            </a:r>
            <a:r>
              <a:rPr lang="en-GB" b="1" dirty="0">
                <a:highlight>
                  <a:srgbClr val="BADA55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b="1" dirty="0" err="1">
                <a:highlight>
                  <a:srgbClr val="BADA55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steun</a:t>
            </a:r>
            <a:endParaRPr lang="nl-BE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319871CF-B9A6-41B2-94AC-0418C351461F}"/>
              </a:ext>
            </a:extLst>
          </p:cNvPr>
          <p:cNvSpPr/>
          <p:nvPr/>
        </p:nvSpPr>
        <p:spPr>
          <a:xfrm>
            <a:off x="3964899" y="1548904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highlight>
                  <a:srgbClr val="BADA55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Coördinatie</a:t>
            </a:r>
            <a:endParaRPr lang="nl-BE" dirty="0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F5818332-7BE9-436F-9259-A1DA11BA18EE}"/>
              </a:ext>
            </a:extLst>
          </p:cNvPr>
          <p:cNvSpPr/>
          <p:nvPr/>
        </p:nvSpPr>
        <p:spPr>
          <a:xfrm>
            <a:off x="1993259" y="4464489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highlight>
                  <a:srgbClr val="BADA55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Coördinatie</a:t>
            </a:r>
            <a:endParaRPr lang="nl-BE" dirty="0"/>
          </a:p>
        </p:txBody>
      </p:sp>
      <p:pic>
        <p:nvPicPr>
          <p:cNvPr id="11" name="Afbeelding 10" descr="Afbeelding met computer, zitten, laptop, klok&#10;&#10;Automatisch gegenereerde beschrijving">
            <a:extLst>
              <a:ext uri="{FF2B5EF4-FFF2-40B4-BE49-F238E27FC236}">
                <a16:creationId xmlns:a16="http://schemas.microsoft.com/office/drawing/2014/main" id="{4D811255-A742-49B3-B6E5-33EE68E171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37" y="2308574"/>
            <a:ext cx="1181017" cy="690895"/>
          </a:xfrm>
          <a:prstGeom prst="rect">
            <a:avLst/>
          </a:prstGeom>
        </p:spPr>
      </p:pic>
      <p:sp>
        <p:nvSpPr>
          <p:cNvPr id="24" name="Pijl: gekromd links 23">
            <a:extLst>
              <a:ext uri="{FF2B5EF4-FFF2-40B4-BE49-F238E27FC236}">
                <a16:creationId xmlns:a16="http://schemas.microsoft.com/office/drawing/2014/main" id="{78DCE9A2-A47A-4201-BAA5-B54C608E6977}"/>
              </a:ext>
            </a:extLst>
          </p:cNvPr>
          <p:cNvSpPr/>
          <p:nvPr/>
        </p:nvSpPr>
        <p:spPr>
          <a:xfrm>
            <a:off x="6692384" y="2134755"/>
            <a:ext cx="720198" cy="2724457"/>
          </a:xfrm>
          <a:prstGeom prst="curvedLeftArrow">
            <a:avLst/>
          </a:prstGeom>
          <a:solidFill>
            <a:srgbClr val="F9EA11"/>
          </a:solidFill>
          <a:ln>
            <a:solidFill>
              <a:srgbClr val="F9E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25" name="Pijl: gekromd links 24">
            <a:extLst>
              <a:ext uri="{FF2B5EF4-FFF2-40B4-BE49-F238E27FC236}">
                <a16:creationId xmlns:a16="http://schemas.microsoft.com/office/drawing/2014/main" id="{83E9A512-3816-4107-A35C-13F347928628}"/>
              </a:ext>
            </a:extLst>
          </p:cNvPr>
          <p:cNvSpPr/>
          <p:nvPr/>
        </p:nvSpPr>
        <p:spPr>
          <a:xfrm rot="10800000">
            <a:off x="4743042" y="2049465"/>
            <a:ext cx="720198" cy="2724457"/>
          </a:xfrm>
          <a:prstGeom prst="curvedLeftArrow">
            <a:avLst/>
          </a:prstGeom>
          <a:solidFill>
            <a:srgbClr val="F9EA11"/>
          </a:solidFill>
          <a:ln>
            <a:solidFill>
              <a:srgbClr val="F9E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623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FC08B0451133468135A39232937697" ma:contentTypeVersion="13" ma:contentTypeDescription="Create a new document." ma:contentTypeScope="" ma:versionID="f7d209aa3c4f9b91a839051235696f51">
  <xsd:schema xmlns:xsd="http://www.w3.org/2001/XMLSchema" xmlns:xs="http://www.w3.org/2001/XMLSchema" xmlns:p="http://schemas.microsoft.com/office/2006/metadata/properties" xmlns:ns2="acb3c81c-837a-4d41-a215-634f904d9606" xmlns:ns3="9e50a1b5-9653-45eb-85ce-286bce024bf9" targetNamespace="http://schemas.microsoft.com/office/2006/metadata/properties" ma:root="true" ma:fieldsID="3dbc53951da02d01722e14aee104fa3d" ns2:_="" ns3:_="">
    <xsd:import namespace="acb3c81c-837a-4d41-a215-634f904d9606"/>
    <xsd:import namespace="9e50a1b5-9653-45eb-85ce-286bce024b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b3c81c-837a-4d41-a215-634f904d9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0a1b5-9653-45eb-85ce-286bce024bf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4FF7D3-7C34-4582-8CBC-046E91F9BE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BB96A5-F075-4750-A269-7F978A60EB1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5715AD6-BEC4-42D3-9D88-5953946BAA21}"/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389</Words>
  <Application>Microsoft Office PowerPoint</Application>
  <PresentationFormat>Breedbeeld</PresentationFormat>
  <Paragraphs>74</Paragraphs>
  <Slides>14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Trebuchet MS</vt:lpstr>
      <vt:lpstr>Kantoorthema</vt:lpstr>
      <vt:lpstr>   Rikolto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Thibault Geerardyn</dc:creator>
  <cp:lastModifiedBy>Liesbeth Van Meulder</cp:lastModifiedBy>
  <cp:revision>3</cp:revision>
  <dcterms:created xsi:type="dcterms:W3CDTF">2020-02-24T08:47:14Z</dcterms:created>
  <dcterms:modified xsi:type="dcterms:W3CDTF">2021-01-21T11:11:25Z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0x0101009BFC08B0451133468135A39232937697</vt:lpwstr>
  </property>
</Properties>
</file>